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2" r:id="rId4"/>
    <p:sldId id="264" r:id="rId5"/>
    <p:sldId id="263" r:id="rId6"/>
    <p:sldId id="265" r:id="rId7"/>
    <p:sldId id="272" r:id="rId8"/>
    <p:sldId id="266" r:id="rId9"/>
    <p:sldId id="259" r:id="rId10"/>
    <p:sldId id="260" r:id="rId11"/>
    <p:sldId id="261" r:id="rId12"/>
    <p:sldId id="267" r:id="rId13"/>
    <p:sldId id="268" r:id="rId14"/>
    <p:sldId id="269" r:id="rId15"/>
    <p:sldId id="270" r:id="rId16"/>
    <p:sldId id="271" r:id="rId17"/>
    <p:sldId id="25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89" autoAdjust="0"/>
  </p:normalViewPr>
  <p:slideViewPr>
    <p:cSldViewPr snapToGrid="0">
      <p:cViewPr varScale="1">
        <p:scale>
          <a:sx n="88" d="100"/>
          <a:sy n="88" d="100"/>
        </p:scale>
        <p:origin x="25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 Saito, VMD" userId="749956c4-5055-4de5-9c0c-aaee91dcb4c4" providerId="ADAL" clId="{5588E83F-2936-4F8F-92C1-7936E3E25C5E}"/>
    <pc:docChg chg="modSld">
      <pc:chgData name="Emi Saito, VMD" userId="749956c4-5055-4de5-9c0c-aaee91dcb4c4" providerId="ADAL" clId="{5588E83F-2936-4F8F-92C1-7936E3E25C5E}" dt="2021-08-20T22:40:13.268" v="7" actId="6549"/>
      <pc:docMkLst>
        <pc:docMk/>
      </pc:docMkLst>
      <pc:sldChg chg="modNotesTx">
        <pc:chgData name="Emi Saito, VMD" userId="749956c4-5055-4de5-9c0c-aaee91dcb4c4" providerId="ADAL" clId="{5588E83F-2936-4F8F-92C1-7936E3E25C5E}" dt="2021-08-20T22:39:42.399" v="2" actId="6549"/>
        <pc:sldMkLst>
          <pc:docMk/>
          <pc:sldMk cId="770607514" sldId="259"/>
        </pc:sldMkLst>
      </pc:sldChg>
      <pc:sldChg chg="modNotesTx">
        <pc:chgData name="Emi Saito, VMD" userId="749956c4-5055-4de5-9c0c-aaee91dcb4c4" providerId="ADAL" clId="{5588E83F-2936-4F8F-92C1-7936E3E25C5E}" dt="2021-08-20T22:39:47.258" v="3" actId="6549"/>
        <pc:sldMkLst>
          <pc:docMk/>
          <pc:sldMk cId="1900521475" sldId="260"/>
        </pc:sldMkLst>
      </pc:sldChg>
      <pc:sldChg chg="modNotesTx">
        <pc:chgData name="Emi Saito, VMD" userId="749956c4-5055-4de5-9c0c-aaee91dcb4c4" providerId="ADAL" clId="{5588E83F-2936-4F8F-92C1-7936E3E25C5E}" dt="2021-08-20T22:39:52.700" v="4" actId="20577"/>
        <pc:sldMkLst>
          <pc:docMk/>
          <pc:sldMk cId="3559833216" sldId="261"/>
        </pc:sldMkLst>
      </pc:sldChg>
      <pc:sldChg chg="modNotesTx">
        <pc:chgData name="Emi Saito, VMD" userId="749956c4-5055-4de5-9c0c-aaee91dcb4c4" providerId="ADAL" clId="{5588E83F-2936-4F8F-92C1-7936E3E25C5E}" dt="2021-08-20T22:39:30.052" v="0" actId="6549"/>
        <pc:sldMkLst>
          <pc:docMk/>
          <pc:sldMk cId="803572196" sldId="264"/>
        </pc:sldMkLst>
      </pc:sldChg>
      <pc:sldChg chg="modNotesTx">
        <pc:chgData name="Emi Saito, VMD" userId="749956c4-5055-4de5-9c0c-aaee91dcb4c4" providerId="ADAL" clId="{5588E83F-2936-4F8F-92C1-7936E3E25C5E}" dt="2021-08-20T22:40:02.753" v="6" actId="6549"/>
        <pc:sldMkLst>
          <pc:docMk/>
          <pc:sldMk cId="2960705398" sldId="268"/>
        </pc:sldMkLst>
      </pc:sldChg>
      <pc:sldChg chg="modNotesTx">
        <pc:chgData name="Emi Saito, VMD" userId="749956c4-5055-4de5-9c0c-aaee91dcb4c4" providerId="ADAL" clId="{5588E83F-2936-4F8F-92C1-7936E3E25C5E}" dt="2021-08-20T22:40:13.268" v="7" actId="6549"/>
        <pc:sldMkLst>
          <pc:docMk/>
          <pc:sldMk cId="1485700761" sldId="270"/>
        </pc:sldMkLst>
      </pc:sldChg>
      <pc:sldChg chg="modNotesTx">
        <pc:chgData name="Emi Saito, VMD" userId="749956c4-5055-4de5-9c0c-aaee91dcb4c4" providerId="ADAL" clId="{5588E83F-2936-4F8F-92C1-7936E3E25C5E}" dt="2021-08-20T22:39:36.982" v="1" actId="6549"/>
        <pc:sldMkLst>
          <pc:docMk/>
          <pc:sldMk cId="328353389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B1409-A90C-49C6-BD77-FCC4E1020A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D3B38E-736D-4666-BBA1-2A8A765C6FF5}">
      <dgm:prSet phldrT="[Text]"/>
      <dgm:spPr>
        <a:solidFill>
          <a:schemeClr val="bg2"/>
        </a:solidFill>
      </dgm:spPr>
      <dgm:t>
        <a:bodyPr/>
        <a:lstStyle/>
        <a:p>
          <a:r>
            <a:rPr lang="en-US">
              <a:latin typeface="Lato"/>
              <a:ea typeface="Lato"/>
              <a:cs typeface="Lato"/>
            </a:rPr>
            <a:t>Petware®</a:t>
          </a:r>
        </a:p>
      </dgm:t>
    </dgm:pt>
    <dgm:pt modelId="{F4539CB1-87E7-4E0B-A434-F3D706DDBDBA}" type="parTrans" cxnId="{D013631E-7B06-4F79-8476-9EB105FFF930}">
      <dgm:prSet/>
      <dgm:spPr/>
      <dgm:t>
        <a:bodyPr/>
        <a:lstStyle/>
        <a:p>
          <a:endParaRPr lang="en-US"/>
        </a:p>
      </dgm:t>
    </dgm:pt>
    <dgm:pt modelId="{186A64F8-C067-44D5-8F09-456890F1A25E}" type="sibTrans" cxnId="{D013631E-7B06-4F79-8476-9EB105FFF930}">
      <dgm:prSet/>
      <dgm:spPr/>
      <dgm:t>
        <a:bodyPr/>
        <a:lstStyle/>
        <a:p>
          <a:endParaRPr lang="en-US"/>
        </a:p>
      </dgm:t>
    </dgm:pt>
    <dgm:pt modelId="{DE666574-B648-4A1F-96D0-D4ED900B1477}">
      <dgm:prSet phldrT="[Text]"/>
      <dgm:spPr>
        <a:solidFill>
          <a:schemeClr val="bg2"/>
        </a:solidFill>
      </dgm:spPr>
      <dgm:t>
        <a:bodyPr/>
        <a:lstStyle/>
        <a:p>
          <a:r>
            <a:rPr lang="en-US">
              <a:latin typeface="Lato"/>
              <a:ea typeface="Lato"/>
              <a:cs typeface="Lato"/>
            </a:rPr>
            <a:t>Oracle Database</a:t>
          </a:r>
        </a:p>
      </dgm:t>
    </dgm:pt>
    <dgm:pt modelId="{10B604B0-A0AB-4D6B-A9B6-D6298481D2A0}" type="parTrans" cxnId="{A5A55E40-7380-4280-BFE0-93D8230B6642}">
      <dgm:prSet/>
      <dgm:spPr/>
      <dgm:t>
        <a:bodyPr/>
        <a:lstStyle/>
        <a:p>
          <a:endParaRPr lang="en-US"/>
        </a:p>
      </dgm:t>
    </dgm:pt>
    <dgm:pt modelId="{AE175FEA-8E4C-4E02-921C-BC836F5A0672}" type="sibTrans" cxnId="{A5A55E40-7380-4280-BFE0-93D8230B6642}">
      <dgm:prSet/>
      <dgm:spPr/>
      <dgm:t>
        <a:bodyPr/>
        <a:lstStyle/>
        <a:p>
          <a:endParaRPr lang="en-US"/>
        </a:p>
      </dgm:t>
    </dgm:pt>
    <dgm:pt modelId="{EB8D10CF-E225-4A9B-978A-44C1745A9BB0}">
      <dgm:prSet phldrT="[Text]"/>
      <dgm:spPr>
        <a:solidFill>
          <a:schemeClr val="bg2"/>
        </a:solidFill>
      </dgm:spPr>
      <dgm:t>
        <a:bodyPr/>
        <a:lstStyle/>
        <a:p>
          <a:r>
            <a:rPr lang="en-US">
              <a:latin typeface="Lato"/>
              <a:ea typeface="Lato"/>
              <a:cs typeface="Lato"/>
            </a:rPr>
            <a:t>Microsoft PowerBI</a:t>
          </a:r>
        </a:p>
      </dgm:t>
    </dgm:pt>
    <dgm:pt modelId="{ECBE5E59-3C61-423C-9375-45EDF16EB74D}" type="parTrans" cxnId="{716A2108-B1F8-4EAC-B740-8E907533A4BA}">
      <dgm:prSet/>
      <dgm:spPr/>
      <dgm:t>
        <a:bodyPr/>
        <a:lstStyle/>
        <a:p>
          <a:endParaRPr lang="en-US"/>
        </a:p>
      </dgm:t>
    </dgm:pt>
    <dgm:pt modelId="{EA309C48-DB55-4171-83B4-1F27F122ED74}" type="sibTrans" cxnId="{716A2108-B1F8-4EAC-B740-8E907533A4BA}">
      <dgm:prSet/>
      <dgm:spPr/>
      <dgm:t>
        <a:bodyPr/>
        <a:lstStyle/>
        <a:p>
          <a:endParaRPr lang="en-US"/>
        </a:p>
      </dgm:t>
    </dgm:pt>
    <dgm:pt modelId="{B5A336A2-D20F-41F3-A997-68EB31D7D94A}" type="pres">
      <dgm:prSet presAssocID="{197B1409-A90C-49C6-BD77-FCC4E1020A7E}" presName="CompostProcess" presStyleCnt="0">
        <dgm:presLayoutVars>
          <dgm:dir/>
          <dgm:resizeHandles val="exact"/>
        </dgm:presLayoutVars>
      </dgm:prSet>
      <dgm:spPr/>
    </dgm:pt>
    <dgm:pt modelId="{ED4234A8-59AD-4D67-9285-FB4D7D54E92D}" type="pres">
      <dgm:prSet presAssocID="{197B1409-A90C-49C6-BD77-FCC4E1020A7E}" presName="arrow" presStyleLbl="bgShp" presStyleIdx="0" presStyleCnt="1" custScaleX="100167" custScaleY="52657" custLinFactNeighborX="1931" custLinFactNeighborY="-25475"/>
      <dgm:spPr>
        <a:solidFill>
          <a:schemeClr val="bg2">
            <a:lumMod val="40000"/>
            <a:lumOff val="60000"/>
          </a:schemeClr>
        </a:solidFill>
      </dgm:spPr>
    </dgm:pt>
    <dgm:pt modelId="{468DA5AE-28BF-41DE-ACFA-F141E94CCD20}" type="pres">
      <dgm:prSet presAssocID="{197B1409-A90C-49C6-BD77-FCC4E1020A7E}" presName="linearProcess" presStyleCnt="0"/>
      <dgm:spPr/>
    </dgm:pt>
    <dgm:pt modelId="{C3429019-643E-434E-AAD4-4B78D6D243A3}" type="pres">
      <dgm:prSet presAssocID="{82D3B38E-736D-4666-BBA1-2A8A765C6FF5}" presName="textNode" presStyleLbl="node1" presStyleIdx="0" presStyleCnt="3" custScaleX="52419" custLinFactX="-27568" custLinFactNeighborX="-100000" custLinFactNeighborY="-17848">
        <dgm:presLayoutVars>
          <dgm:bulletEnabled val="1"/>
        </dgm:presLayoutVars>
      </dgm:prSet>
      <dgm:spPr/>
    </dgm:pt>
    <dgm:pt modelId="{135BC507-4AC8-4068-956F-B9995D1B2457}" type="pres">
      <dgm:prSet presAssocID="{186A64F8-C067-44D5-8F09-456890F1A25E}" presName="sibTrans" presStyleCnt="0"/>
      <dgm:spPr/>
    </dgm:pt>
    <dgm:pt modelId="{C500D728-5EBC-4088-A1D3-6C829BAC509A}" type="pres">
      <dgm:prSet presAssocID="{DE666574-B648-4A1F-96D0-D4ED900B1477}" presName="textNode" presStyleLbl="node1" presStyleIdx="1" presStyleCnt="3" custScaleX="59830" custLinFactNeighborX="-52511" custLinFactNeighborY="-15987">
        <dgm:presLayoutVars>
          <dgm:bulletEnabled val="1"/>
        </dgm:presLayoutVars>
      </dgm:prSet>
      <dgm:spPr/>
    </dgm:pt>
    <dgm:pt modelId="{CB61C396-1B61-4F29-879C-25A896BCC4E3}" type="pres">
      <dgm:prSet presAssocID="{AE175FEA-8E4C-4E02-921C-BC836F5A0672}" presName="sibTrans" presStyleCnt="0"/>
      <dgm:spPr/>
    </dgm:pt>
    <dgm:pt modelId="{DA66CA8F-623D-4A7A-A4E9-25E1E0E71A1B}" type="pres">
      <dgm:prSet presAssocID="{EB8D10CF-E225-4A9B-978A-44C1745A9BB0}" presName="textNode" presStyleLbl="node1" presStyleIdx="2" presStyleCnt="3" custScaleX="66624" custLinFactX="2763" custLinFactNeighborX="100000" custLinFactNeighborY="-14843">
        <dgm:presLayoutVars>
          <dgm:bulletEnabled val="1"/>
        </dgm:presLayoutVars>
      </dgm:prSet>
      <dgm:spPr/>
    </dgm:pt>
  </dgm:ptLst>
  <dgm:cxnLst>
    <dgm:cxn modelId="{716A2108-B1F8-4EAC-B740-8E907533A4BA}" srcId="{197B1409-A90C-49C6-BD77-FCC4E1020A7E}" destId="{EB8D10CF-E225-4A9B-978A-44C1745A9BB0}" srcOrd="2" destOrd="0" parTransId="{ECBE5E59-3C61-423C-9375-45EDF16EB74D}" sibTransId="{EA309C48-DB55-4171-83B4-1F27F122ED74}"/>
    <dgm:cxn modelId="{D013631E-7B06-4F79-8476-9EB105FFF930}" srcId="{197B1409-A90C-49C6-BD77-FCC4E1020A7E}" destId="{82D3B38E-736D-4666-BBA1-2A8A765C6FF5}" srcOrd="0" destOrd="0" parTransId="{F4539CB1-87E7-4E0B-A434-F3D706DDBDBA}" sibTransId="{186A64F8-C067-44D5-8F09-456890F1A25E}"/>
    <dgm:cxn modelId="{A5A55E40-7380-4280-BFE0-93D8230B6642}" srcId="{197B1409-A90C-49C6-BD77-FCC4E1020A7E}" destId="{DE666574-B648-4A1F-96D0-D4ED900B1477}" srcOrd="1" destOrd="0" parTransId="{10B604B0-A0AB-4D6B-A9B6-D6298481D2A0}" sibTransId="{AE175FEA-8E4C-4E02-921C-BC836F5A0672}"/>
    <dgm:cxn modelId="{0759A249-598B-4899-86C9-19B850362336}" type="presOf" srcId="{DE666574-B648-4A1F-96D0-D4ED900B1477}" destId="{C500D728-5EBC-4088-A1D3-6C829BAC509A}" srcOrd="0" destOrd="0" presId="urn:microsoft.com/office/officeart/2005/8/layout/hProcess9"/>
    <dgm:cxn modelId="{DABA2B56-A783-4D77-A879-82F465DDDF8D}" type="presOf" srcId="{EB8D10CF-E225-4A9B-978A-44C1745A9BB0}" destId="{DA66CA8F-623D-4A7A-A4E9-25E1E0E71A1B}" srcOrd="0" destOrd="0" presId="urn:microsoft.com/office/officeart/2005/8/layout/hProcess9"/>
    <dgm:cxn modelId="{66E58CB8-123B-44D0-8A6D-D9C163727FBD}" type="presOf" srcId="{82D3B38E-736D-4666-BBA1-2A8A765C6FF5}" destId="{C3429019-643E-434E-AAD4-4B78D6D243A3}" srcOrd="0" destOrd="0" presId="urn:microsoft.com/office/officeart/2005/8/layout/hProcess9"/>
    <dgm:cxn modelId="{B78B08EB-5209-4305-997B-4C5F3D86BDB8}" type="presOf" srcId="{197B1409-A90C-49C6-BD77-FCC4E1020A7E}" destId="{B5A336A2-D20F-41F3-A997-68EB31D7D94A}" srcOrd="0" destOrd="0" presId="urn:microsoft.com/office/officeart/2005/8/layout/hProcess9"/>
    <dgm:cxn modelId="{A0FFBB6E-1D4A-45D4-BD84-7263741D7044}" type="presParOf" srcId="{B5A336A2-D20F-41F3-A997-68EB31D7D94A}" destId="{ED4234A8-59AD-4D67-9285-FB4D7D54E92D}" srcOrd="0" destOrd="0" presId="urn:microsoft.com/office/officeart/2005/8/layout/hProcess9"/>
    <dgm:cxn modelId="{2A99AD85-621E-41D8-9780-4A98C0D7A00D}" type="presParOf" srcId="{B5A336A2-D20F-41F3-A997-68EB31D7D94A}" destId="{468DA5AE-28BF-41DE-ACFA-F141E94CCD20}" srcOrd="1" destOrd="0" presId="urn:microsoft.com/office/officeart/2005/8/layout/hProcess9"/>
    <dgm:cxn modelId="{7797A7E2-FB4B-4972-9C89-C3FAF3AD2339}" type="presParOf" srcId="{468DA5AE-28BF-41DE-ACFA-F141E94CCD20}" destId="{C3429019-643E-434E-AAD4-4B78D6D243A3}" srcOrd="0" destOrd="0" presId="urn:microsoft.com/office/officeart/2005/8/layout/hProcess9"/>
    <dgm:cxn modelId="{82063202-475E-4A17-B932-6BA2603A44BF}" type="presParOf" srcId="{468DA5AE-28BF-41DE-ACFA-F141E94CCD20}" destId="{135BC507-4AC8-4068-956F-B9995D1B2457}" srcOrd="1" destOrd="0" presId="urn:microsoft.com/office/officeart/2005/8/layout/hProcess9"/>
    <dgm:cxn modelId="{500BF75C-1185-4B96-8F43-E4C83F0DBE73}" type="presParOf" srcId="{468DA5AE-28BF-41DE-ACFA-F141E94CCD20}" destId="{C500D728-5EBC-4088-A1D3-6C829BAC509A}" srcOrd="2" destOrd="0" presId="urn:microsoft.com/office/officeart/2005/8/layout/hProcess9"/>
    <dgm:cxn modelId="{DBE7D816-D304-4502-94A4-75491B9A612E}" type="presParOf" srcId="{468DA5AE-28BF-41DE-ACFA-F141E94CCD20}" destId="{CB61C396-1B61-4F29-879C-25A896BCC4E3}" srcOrd="3" destOrd="0" presId="urn:microsoft.com/office/officeart/2005/8/layout/hProcess9"/>
    <dgm:cxn modelId="{3A66806B-7044-406B-85C8-369067BA9D23}" type="presParOf" srcId="{468DA5AE-28BF-41DE-ACFA-F141E94CCD20}" destId="{DA66CA8F-623D-4A7A-A4E9-25E1E0E71A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234A8-59AD-4D67-9285-FB4D7D54E92D}">
      <dsp:nvSpPr>
        <dsp:cNvPr id="0" name=""/>
        <dsp:cNvSpPr/>
      </dsp:nvSpPr>
      <dsp:spPr>
        <a:xfrm>
          <a:off x="1016432" y="0"/>
          <a:ext cx="9541061" cy="658190"/>
        </a:xfrm>
        <a:prstGeom prst="rightArrow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29019-643E-434E-AAD4-4B78D6D243A3}">
      <dsp:nvSpPr>
        <dsp:cNvPr id="0" name=""/>
        <dsp:cNvSpPr/>
      </dsp:nvSpPr>
      <dsp:spPr>
        <a:xfrm>
          <a:off x="0" y="285750"/>
          <a:ext cx="2015208" cy="499983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Lato"/>
              <a:ea typeface="Lato"/>
              <a:cs typeface="Lato"/>
            </a:rPr>
            <a:t>Petware®</a:t>
          </a:r>
        </a:p>
      </dsp:txBody>
      <dsp:txXfrm>
        <a:off x="24407" y="310157"/>
        <a:ext cx="1966394" cy="451169"/>
      </dsp:txXfrm>
    </dsp:sp>
    <dsp:sp modelId="{C500D728-5EBC-4088-A1D3-6C829BAC509A}">
      <dsp:nvSpPr>
        <dsp:cNvPr id="0" name=""/>
        <dsp:cNvSpPr/>
      </dsp:nvSpPr>
      <dsp:spPr>
        <a:xfrm>
          <a:off x="3885701" y="295055"/>
          <a:ext cx="2300118" cy="499983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Lato"/>
              <a:ea typeface="Lato"/>
              <a:cs typeface="Lato"/>
            </a:rPr>
            <a:t>Oracle Database</a:t>
          </a:r>
        </a:p>
      </dsp:txBody>
      <dsp:txXfrm>
        <a:off x="3910108" y="319462"/>
        <a:ext cx="2251304" cy="451169"/>
      </dsp:txXfrm>
    </dsp:sp>
    <dsp:sp modelId="{DA66CA8F-623D-4A7A-A4E9-25E1E0E71A1B}">
      <dsp:nvSpPr>
        <dsp:cNvPr id="0" name=""/>
        <dsp:cNvSpPr/>
      </dsp:nvSpPr>
      <dsp:spPr>
        <a:xfrm>
          <a:off x="7706869" y="300774"/>
          <a:ext cx="2561309" cy="499983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Lato"/>
              <a:ea typeface="Lato"/>
              <a:cs typeface="Lato"/>
            </a:rPr>
            <a:t>Microsoft PowerBI</a:t>
          </a:r>
        </a:p>
      </dsp:txBody>
      <dsp:txXfrm>
        <a:off x="7731276" y="325181"/>
        <a:ext cx="2512495" cy="451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770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98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94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42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70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28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95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7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466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4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13" y="6183195"/>
            <a:ext cx="779440" cy="5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525293" y="333032"/>
            <a:ext cx="11167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11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13" y="6183195"/>
            <a:ext cx="779440" cy="5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525294" y="729574"/>
            <a:ext cx="4246732" cy="132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5183188" y="1215957"/>
            <a:ext cx="6509458" cy="464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525294" y="2057400"/>
            <a:ext cx="424673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13" y="6183195"/>
            <a:ext cx="779440" cy="5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525292" y="729574"/>
            <a:ext cx="4246733" cy="132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>
            <a:spLocks noGrp="1"/>
          </p:cNvSpPr>
          <p:nvPr>
            <p:ph type="pic" idx="2"/>
          </p:nvPr>
        </p:nvSpPr>
        <p:spPr>
          <a:xfrm>
            <a:off x="5183188" y="741604"/>
            <a:ext cx="6483520" cy="511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13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13" y="6183195"/>
            <a:ext cx="779440" cy="5426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525292" y="2057400"/>
            <a:ext cx="424673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6815605" y="3062035"/>
            <a:ext cx="4131503" cy="177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Follow AVI on LinkedIn &amp; Twitter:</a:t>
            </a:r>
            <a:endParaRPr/>
          </a:p>
          <a:p>
            <a:pPr marL="914400" marR="0" lvl="2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@avinformatics </a:t>
            </a:r>
            <a:endParaRPr sz="7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2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#Talbot21</a:t>
            </a:r>
            <a:endParaRPr/>
          </a:p>
          <a:p>
            <a:pPr marL="914400" marR="0" lvl="2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#BetterDataSavesPets</a:t>
            </a:r>
            <a:endParaRPr sz="20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7034851" y="4319184"/>
            <a:ext cx="594955" cy="594955"/>
            <a:chOff x="5948856" y="4030716"/>
            <a:chExt cx="914400" cy="914400"/>
          </a:xfrm>
        </p:grpSpPr>
        <p:sp>
          <p:nvSpPr>
            <p:cNvPr id="25" name="Google Shape;25;p3"/>
            <p:cNvSpPr/>
            <p:nvPr/>
          </p:nvSpPr>
          <p:spPr>
            <a:xfrm>
              <a:off x="5948856" y="4030716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6" name="Google Shape;26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139356" y="4223055"/>
              <a:ext cx="640080" cy="5297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oogle Shape;27;p3"/>
          <p:cNvGrpSpPr/>
          <p:nvPr/>
        </p:nvGrpSpPr>
        <p:grpSpPr>
          <a:xfrm>
            <a:off x="7034852" y="3582927"/>
            <a:ext cx="594955" cy="594955"/>
            <a:chOff x="7668459" y="4752776"/>
            <a:chExt cx="914400" cy="914400"/>
          </a:xfrm>
        </p:grpSpPr>
        <p:sp>
          <p:nvSpPr>
            <p:cNvPr id="28" name="Google Shape;28;p3"/>
            <p:cNvSpPr/>
            <p:nvPr/>
          </p:nvSpPr>
          <p:spPr>
            <a:xfrm>
              <a:off x="7668459" y="4752776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9" name="Google Shape;29;p3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05619" y="4969946"/>
              <a:ext cx="640080" cy="4800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Google Shape;30;p3" descr="A cat sitting on top of each oth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4433" b="12801"/>
          <a:stretch/>
        </p:blipFill>
        <p:spPr>
          <a:xfrm>
            <a:off x="7165711" y="1020370"/>
            <a:ext cx="3431292" cy="159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4891" y="1474917"/>
            <a:ext cx="4051300" cy="97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3"/>
          <p:cNvCxnSpPr/>
          <p:nvPr/>
        </p:nvCxnSpPr>
        <p:spPr>
          <a:xfrm>
            <a:off x="790997" y="2758253"/>
            <a:ext cx="4740812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3"/>
          <p:cNvCxnSpPr/>
          <p:nvPr/>
        </p:nvCxnSpPr>
        <p:spPr>
          <a:xfrm>
            <a:off x="6510952" y="2758253"/>
            <a:ext cx="4740812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3"/>
          <p:cNvSpPr/>
          <p:nvPr/>
        </p:nvSpPr>
        <p:spPr>
          <a:xfrm>
            <a:off x="1095652" y="3062035"/>
            <a:ext cx="4131502" cy="178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Education Opportunities:</a:t>
            </a:r>
            <a:endParaRPr/>
          </a:p>
          <a:p>
            <a:pPr marL="914400" marR="0" lvl="2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Annual Talbot Symposium</a:t>
            </a:r>
            <a:endParaRPr/>
          </a:p>
          <a:p>
            <a:pPr marL="914400" marR="0" lvl="2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VMX 2021</a:t>
            </a:r>
            <a:endParaRPr/>
          </a:p>
          <a:p>
            <a:pPr marL="914400" marR="0" lvl="2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Virtual Education, TBA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3"/>
          <p:cNvGrpSpPr/>
          <p:nvPr/>
        </p:nvGrpSpPr>
        <p:grpSpPr>
          <a:xfrm>
            <a:off x="1244891" y="3849375"/>
            <a:ext cx="594955" cy="594955"/>
            <a:chOff x="798174" y="4281084"/>
            <a:chExt cx="594955" cy="594955"/>
          </a:xfrm>
        </p:grpSpPr>
        <p:sp>
          <p:nvSpPr>
            <p:cNvPr id="36" name="Google Shape;36;p3"/>
            <p:cNvSpPr/>
            <p:nvPr/>
          </p:nvSpPr>
          <p:spPr>
            <a:xfrm>
              <a:off x="798174" y="4281084"/>
              <a:ext cx="594955" cy="5949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37" name="Google Shape;37;p3" descr="Classroo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7051" y="4349961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3361038" y="1097799"/>
            <a:ext cx="833051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3361038" y="3577474"/>
            <a:ext cx="833051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5" descr="Association for Veterinary Informatic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18" y="1831890"/>
            <a:ext cx="3011960" cy="301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913206" y="6343993"/>
            <a:ext cx="779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6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13" y="6183195"/>
            <a:ext cx="779440" cy="5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525293" y="1825625"/>
            <a:ext cx="111673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25293" y="333032"/>
            <a:ext cx="11167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13" y="6183195"/>
            <a:ext cx="779440" cy="5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31850" y="147627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31850" y="435599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13" y="6183195"/>
            <a:ext cx="779440" cy="5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25293" y="1825625"/>
            <a:ext cx="54945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5204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525293" y="333032"/>
            <a:ext cx="11167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13" y="6183195"/>
            <a:ext cx="779440" cy="5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25294" y="1741251"/>
            <a:ext cx="5472282" cy="76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525294" y="2505075"/>
            <a:ext cx="5472282" cy="35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3"/>
          </p:nvPr>
        </p:nvSpPr>
        <p:spPr>
          <a:xfrm>
            <a:off x="6172200" y="1741251"/>
            <a:ext cx="5520446" cy="76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520446" cy="35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525293" y="333032"/>
            <a:ext cx="11167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10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113" y="6183195"/>
            <a:ext cx="779440" cy="54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25293" y="333032"/>
            <a:ext cx="11167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25293" y="1825625"/>
            <a:ext cx="111673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1810966" y="6261913"/>
            <a:ext cx="85700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2021 Virtual Talbot </a:t>
            </a:r>
            <a:r>
              <a:rPr lang="en-US"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Veterinary Informatics </a:t>
            </a:r>
            <a:r>
              <a:rPr lang="en-US"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Symposium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www.avinformatics.org</a:t>
            </a:r>
            <a:endParaRPr sz="1000" b="0" i="0" u="none" strike="noStrike" cap="none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" name="Google Shape;14;p1"/>
          <p:cNvGrpSpPr/>
          <p:nvPr/>
        </p:nvGrpSpPr>
        <p:grpSpPr>
          <a:xfrm>
            <a:off x="0" y="-1"/>
            <a:ext cx="12192000" cy="136526"/>
            <a:chOff x="0" y="-1"/>
            <a:chExt cx="12192000" cy="136526"/>
          </a:xfrm>
        </p:grpSpPr>
        <p:sp>
          <p:nvSpPr>
            <p:cNvPr id="15" name="Google Shape;15;p1"/>
            <p:cNvSpPr/>
            <p:nvPr/>
          </p:nvSpPr>
          <p:spPr>
            <a:xfrm>
              <a:off x="0" y="0"/>
              <a:ext cx="4038600" cy="1365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076700" y="-1"/>
              <a:ext cx="40386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153400" y="0"/>
              <a:ext cx="40386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t.banfield.com/exchan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diagramData" Target="../diagrams/data1.xml"/><Relationship Id="rId21" Type="http://schemas.openxmlformats.org/officeDocument/2006/relationships/image" Target="../media/image31.svg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5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svg"/><Relationship Id="rId24" Type="http://schemas.openxmlformats.org/officeDocument/2006/relationships/image" Target="../media/image3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115E77-A25B-4616-AF46-B05580646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Data-driven Approach to Improving Anesthesia Safety in Veterinary Medicine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557BC0C-F087-4AED-82BF-A748FEA77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038" y="3690364"/>
            <a:ext cx="8330513" cy="1655762"/>
          </a:xfrm>
        </p:spPr>
        <p:txBody>
          <a:bodyPr>
            <a:normAutofit fontScale="70000" lnSpcReduction="20000"/>
          </a:bodyPr>
          <a:lstStyle/>
          <a:p>
            <a:r>
              <a:rPr lang="en-US" sz="2900"/>
              <a:t>Emi K. Saito, VMD, MSPH, MBA, DACVPM (Epidemiology),</a:t>
            </a:r>
          </a:p>
          <a:p>
            <a:r>
              <a:rPr lang="en-US" sz="2900"/>
              <a:t>Kseniya Topdjian,</a:t>
            </a:r>
          </a:p>
          <a:p>
            <a:r>
              <a:rPr lang="en-US" sz="2900"/>
              <a:t>Marissa Rothenbaum, DVM</a:t>
            </a:r>
          </a:p>
          <a:p>
            <a:r>
              <a:rPr lang="en-US" sz="1900"/>
              <a:t>Banfield</a:t>
            </a:r>
            <a:r>
              <a:rPr lang="en-US" sz="1900" baseline="30000"/>
              <a:t>®</a:t>
            </a:r>
            <a:r>
              <a:rPr lang="en-US" sz="1900"/>
              <a:t> Pet Hospital, Central Team Support, Veterinary Affairs</a:t>
            </a:r>
          </a:p>
          <a:p>
            <a:r>
              <a:rPr lang="en-US" sz="1900"/>
              <a:t>Vancouver, Washington (USA)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BBF26-DC29-4989-A4B4-75F43D75BF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E2C693-2311-483B-9CC3-418CFCA6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59" y="631087"/>
            <a:ext cx="11332628" cy="619302"/>
          </a:xfrm>
        </p:spPr>
        <p:txBody>
          <a:bodyPr/>
          <a:lstStyle/>
          <a:p>
            <a:r>
              <a:rPr lang="en-US" dirty="0"/>
              <a:t>Anesthesia-Associated Mortality Rate (AAMR)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65F67C89-BFD7-4099-9AA0-F875DC2C4D71}"/>
              </a:ext>
            </a:extLst>
          </p:cNvPr>
          <p:cNvSpPr txBox="1">
            <a:spLocks/>
          </p:cNvSpPr>
          <p:nvPr/>
        </p:nvSpPr>
        <p:spPr>
          <a:xfrm>
            <a:off x="535908" y="1556761"/>
            <a:ext cx="5915292" cy="6193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Normalize data per 10K procedures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0188C-CCBA-4250-ACC2-C64E9E31760F}"/>
              </a:ext>
            </a:extLst>
          </p:cNvPr>
          <p:cNvSpPr txBox="1"/>
          <p:nvPr/>
        </p:nvSpPr>
        <p:spPr>
          <a:xfrm>
            <a:off x="535908" y="3702490"/>
            <a:ext cx="639769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8620" indent="-342900"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High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variability due to small number of incidences. (</a:t>
            </a:r>
            <a:r>
              <a:rPr lang="en-US" sz="24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A)</a:t>
            </a:r>
            <a:endParaRPr lang="en-US" sz="24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88620" indent="-342900"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another layer: sum of deaths/procedures for past 13 periods provides a visible impact. (Chart B)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ADFF904A-B1DC-4D4E-96AB-F25738579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4" y="2361135"/>
            <a:ext cx="5300099" cy="1001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D18955-3304-452E-AC92-24FC48964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400" y="4173345"/>
            <a:ext cx="3916681" cy="23855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25EEAE-F867-423F-8F08-B7AC8054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600" y="1546361"/>
            <a:ext cx="3909481" cy="23786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164C51-448F-43B8-82C5-90AEC4D9DA5F}"/>
              </a:ext>
            </a:extLst>
          </p:cNvPr>
          <p:cNvSpPr txBox="1"/>
          <p:nvPr/>
        </p:nvSpPr>
        <p:spPr>
          <a:xfrm>
            <a:off x="6933600" y="1318325"/>
            <a:ext cx="30816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5204"/>
              </a:buClr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Chart A: Practice-wide AAMR by period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C2E21-5605-4600-B642-554A5071270F}"/>
              </a:ext>
            </a:extLst>
          </p:cNvPr>
          <p:cNvSpPr txBox="1"/>
          <p:nvPr/>
        </p:nvSpPr>
        <p:spPr>
          <a:xfrm>
            <a:off x="6933599" y="3972471"/>
            <a:ext cx="37538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5204"/>
              </a:buClr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Chart B: Practice-wide AAMR rolling-13 period average </a:t>
            </a:r>
          </a:p>
        </p:txBody>
      </p:sp>
    </p:spTree>
    <p:extLst>
      <p:ext uri="{BB962C8B-B14F-4D97-AF65-F5344CB8AC3E}">
        <p14:creationId xmlns:p14="http://schemas.microsoft.com/office/powerpoint/2010/main" val="190052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6B46742-5DDE-42C2-B565-81362E618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44" y="2108833"/>
            <a:ext cx="7543800" cy="387333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BEFD2-0479-47BB-A14F-0A6FADD66C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D188CA-C9DB-419F-B10B-15E47A35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59" y="647525"/>
            <a:ext cx="10979436" cy="619302"/>
          </a:xfrm>
        </p:spPr>
        <p:txBody>
          <a:bodyPr/>
          <a:lstStyle/>
          <a:p>
            <a:r>
              <a:rPr lang="en-US" dirty="0"/>
              <a:t>AAMR – Continuous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4C916-CEBE-4F40-B288-916AC67AA671}"/>
              </a:ext>
            </a:extLst>
          </p:cNvPr>
          <p:cNvSpPr txBox="1"/>
          <p:nvPr/>
        </p:nvSpPr>
        <p:spPr>
          <a:xfrm>
            <a:off x="8034457" y="2046983"/>
            <a:ext cx="3567542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Look for 3 anomalies:</a:t>
            </a:r>
            <a:endParaRPr lang="en-US" sz="1800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1.   </a:t>
            </a:r>
            <a:r>
              <a:rPr lang="en-US" sz="1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Limit breach:</a:t>
            </a:r>
            <a:r>
              <a:rPr lang="en-US" sz="1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Any data point outside of the upper and lower limits. </a:t>
            </a:r>
            <a:endParaRPr lang="en-US" sz="18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31105E6-3C30-4864-AE09-923C0C018E04}"/>
              </a:ext>
            </a:extLst>
          </p:cNvPr>
          <p:cNvSpPr txBox="1">
            <a:spLocks/>
          </p:cNvSpPr>
          <p:nvPr/>
        </p:nvSpPr>
        <p:spPr>
          <a:xfrm>
            <a:off x="535908" y="1556761"/>
            <a:ext cx="5915292" cy="61930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,Sans-Serif" panose="05000000000000000000" pitchFamily="2" charset="2"/>
              <a:buChar char="Ø"/>
            </a:pPr>
            <a:r>
              <a:rPr lang="en-US" sz="2400" dirty="0">
                <a:latin typeface="Lato"/>
                <a:ea typeface="Lato"/>
              </a:rPr>
              <a:t>Process Behavior Chart</a:t>
            </a:r>
          </a:p>
          <a:p>
            <a:pPr marL="342900" indent="-342900">
              <a:buFont typeface="Wingdings,Sans-Serif" panose="05000000000000000000" pitchFamily="2" charset="2"/>
              <a:buChar char="Ø"/>
            </a:pPr>
            <a:endParaRPr lang="en-US" sz="2400" dirty="0">
              <a:latin typeface="Lato"/>
              <a:ea typeface="Lato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A6850-8FF9-4461-A7D4-D78558942FDB}"/>
              </a:ext>
            </a:extLst>
          </p:cNvPr>
          <p:cNvSpPr txBox="1"/>
          <p:nvPr/>
        </p:nvSpPr>
        <p:spPr>
          <a:xfrm>
            <a:off x="2306407" y="3361473"/>
            <a:ext cx="46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87D1E6">
                    <a:lumMod val="50000"/>
                  </a:srgb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#2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0B4141-A454-4C9F-BDA7-694F087F6A2D}"/>
              </a:ext>
            </a:extLst>
          </p:cNvPr>
          <p:cNvSpPr txBox="1"/>
          <p:nvPr/>
        </p:nvSpPr>
        <p:spPr>
          <a:xfrm>
            <a:off x="3091213" y="281579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87D1E6">
                    <a:lumMod val="50000"/>
                  </a:srgb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#1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046ABB-779A-436E-B34A-0E3FED8E52FA}"/>
              </a:ext>
            </a:extLst>
          </p:cNvPr>
          <p:cNvSpPr txBox="1"/>
          <p:nvPr/>
        </p:nvSpPr>
        <p:spPr>
          <a:xfrm>
            <a:off x="7280031" y="3920876"/>
            <a:ext cx="46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87D1E6">
                    <a:lumMod val="50000"/>
                  </a:srgb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#3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A3C44C4-BE93-4EE6-8A9A-ED499D897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88" y="4255164"/>
            <a:ext cx="610270" cy="12482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C2D794-BF50-4383-B8A0-F1E4D84F0BC3}"/>
              </a:ext>
            </a:extLst>
          </p:cNvPr>
          <p:cNvCxnSpPr>
            <a:cxnSpLocks/>
          </p:cNvCxnSpPr>
          <p:nvPr/>
        </p:nvCxnSpPr>
        <p:spPr>
          <a:xfrm flipV="1">
            <a:off x="716920" y="4210825"/>
            <a:ext cx="6812215" cy="10520"/>
          </a:xfrm>
          <a:prstGeom prst="line">
            <a:avLst/>
          </a:prstGeom>
          <a:noFill/>
          <a:ln w="22225" cap="flat" cmpd="sng" algn="ctr">
            <a:solidFill>
              <a:srgbClr val="777778"/>
            </a:solidFill>
            <a:prstDash val="sysDash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44B7FD-F9B0-4E66-88FB-F346F3B76E21}"/>
              </a:ext>
            </a:extLst>
          </p:cNvPr>
          <p:cNvCxnSpPr>
            <a:cxnSpLocks/>
          </p:cNvCxnSpPr>
          <p:nvPr/>
        </p:nvCxnSpPr>
        <p:spPr>
          <a:xfrm>
            <a:off x="716920" y="3324331"/>
            <a:ext cx="6812215" cy="12833"/>
          </a:xfrm>
          <a:prstGeom prst="line">
            <a:avLst/>
          </a:prstGeom>
          <a:noFill/>
          <a:ln w="22225" cap="flat" cmpd="sng" algn="ctr">
            <a:solidFill>
              <a:srgbClr val="E35204"/>
            </a:solidFill>
            <a:prstDash val="sysDash"/>
            <a:miter lim="800000"/>
          </a:ln>
          <a:effectLst/>
        </p:spPr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BED0677-A36C-4EDC-82B3-FF3555CEA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05" y="3161594"/>
            <a:ext cx="582174" cy="12884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D8483D-7E50-44DF-9E8C-4F54BE93C94F}"/>
              </a:ext>
            </a:extLst>
          </p:cNvPr>
          <p:cNvCxnSpPr>
            <a:cxnSpLocks/>
          </p:cNvCxnSpPr>
          <p:nvPr/>
        </p:nvCxnSpPr>
        <p:spPr>
          <a:xfrm>
            <a:off x="765202" y="4854576"/>
            <a:ext cx="6763933" cy="11704"/>
          </a:xfrm>
          <a:prstGeom prst="line">
            <a:avLst/>
          </a:prstGeom>
          <a:noFill/>
          <a:ln w="22225" cap="flat" cmpd="sng" algn="ctr">
            <a:solidFill>
              <a:srgbClr val="E35204"/>
            </a:solidFill>
            <a:prstDash val="sysDash"/>
            <a:miter lim="800000"/>
          </a:ln>
          <a:effectLst/>
        </p:spPr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725D61D-DB71-47C2-827C-CBCCDDEFF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96" y="4883864"/>
            <a:ext cx="610270" cy="1464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7385D9-8EB7-4910-BA1C-1AACAB53A28C}"/>
              </a:ext>
            </a:extLst>
          </p:cNvPr>
          <p:cNvSpPr/>
          <p:nvPr/>
        </p:nvSpPr>
        <p:spPr>
          <a:xfrm>
            <a:off x="3393392" y="3994754"/>
            <a:ext cx="4332933" cy="925470"/>
          </a:xfrm>
          <a:prstGeom prst="roundRect">
            <a:avLst/>
          </a:prstGeom>
          <a:noFill/>
          <a:ln w="28575" cap="flat" cmpd="sng" algn="ctr">
            <a:solidFill>
              <a:srgbClr val="87D1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07C77D9-5AC3-4255-BCDF-5F9ED168AAE9}"/>
              </a:ext>
            </a:extLst>
          </p:cNvPr>
          <p:cNvSpPr/>
          <p:nvPr/>
        </p:nvSpPr>
        <p:spPr>
          <a:xfrm>
            <a:off x="2766057" y="2861416"/>
            <a:ext cx="742257" cy="593637"/>
          </a:xfrm>
          <a:prstGeom prst="roundRect">
            <a:avLst/>
          </a:prstGeom>
          <a:noFill/>
          <a:ln w="28575" cap="flat" cmpd="sng" algn="ctr">
            <a:solidFill>
              <a:srgbClr val="87D1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64AF26-2A3E-4FEF-937F-6C2E1DE9ECAB}"/>
              </a:ext>
            </a:extLst>
          </p:cNvPr>
          <p:cNvSpPr/>
          <p:nvPr/>
        </p:nvSpPr>
        <p:spPr>
          <a:xfrm>
            <a:off x="826991" y="3422603"/>
            <a:ext cx="1939065" cy="783368"/>
          </a:xfrm>
          <a:prstGeom prst="roundRect">
            <a:avLst/>
          </a:prstGeom>
          <a:noFill/>
          <a:ln w="28575" cap="flat" cmpd="sng" algn="ctr">
            <a:solidFill>
              <a:srgbClr val="87D1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7D1E6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49A2B-B6B0-49DA-993F-616F066269FE}"/>
              </a:ext>
            </a:extLst>
          </p:cNvPr>
          <p:cNvSpPr/>
          <p:nvPr/>
        </p:nvSpPr>
        <p:spPr>
          <a:xfrm>
            <a:off x="8027509" y="3237879"/>
            <a:ext cx="3581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  </a:t>
            </a:r>
            <a:r>
              <a:rPr lang="en-US" sz="1800" b="1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 of 4: </a:t>
            </a:r>
            <a:r>
              <a:rPr lang="en-US" sz="1800" dirty="0">
                <a:solidFill>
                  <a:schemeClr val="tx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Three out of four consecutive data points are closer to the Upper/Lower limit than they are to the Central limit line.</a:t>
            </a:r>
            <a:endParaRPr lang="en-US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66DB2-F94E-4D46-BB47-B0BDBFA506FF}"/>
              </a:ext>
            </a:extLst>
          </p:cNvPr>
          <p:cNvSpPr/>
          <p:nvPr/>
        </p:nvSpPr>
        <p:spPr>
          <a:xfrm>
            <a:off x="8034457" y="4737296"/>
            <a:ext cx="3581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1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3.   8-point: </a:t>
            </a:r>
            <a:r>
              <a:rPr lang="en-US" sz="1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Eight consecutive points on the same side of the central limit</a:t>
            </a:r>
          </a:p>
        </p:txBody>
      </p:sp>
    </p:spTree>
    <p:extLst>
      <p:ext uri="{BB962C8B-B14F-4D97-AF65-F5344CB8AC3E}">
        <p14:creationId xmlns:p14="http://schemas.microsoft.com/office/powerpoint/2010/main" val="355983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  <p:bldP spid="25" grpId="0"/>
      <p:bldP spid="21" grpId="0" animBg="1"/>
      <p:bldP spid="22" grpId="0" animBg="1"/>
      <p:bldP spid="20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2DCEAE-94BB-45C7-B3BC-BAF31D32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thinking to support hospital teams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8DF100-363A-4C58-A191-00952B27D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E6974-AC8E-4959-965F-4FAC1A39BD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3778C1-F6A8-48D5-A7A0-CFC084A9D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8" b="11008"/>
          <a:stretch/>
        </p:blipFill>
        <p:spPr>
          <a:xfrm>
            <a:off x="9188998" y="2449563"/>
            <a:ext cx="2569215" cy="1211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0FFC2A-4FF6-4020-8F13-72F58991E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85" t="4805" r="7880" b="9278"/>
          <a:stretch/>
        </p:blipFill>
        <p:spPr>
          <a:xfrm>
            <a:off x="9510848" y="3963194"/>
            <a:ext cx="2339175" cy="2331720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7E20E2A-00D6-4E4B-8546-EDF109BD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thinking in adverse events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B52BF6-073C-4C5D-9085-7E76AB0F3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Culture of Safety – 2015 roadshow to build awareness and culture</a:t>
            </a:r>
          </a:p>
          <a:p>
            <a:r>
              <a:rPr lang="en-US" sz="1600" dirty="0"/>
              <a:t>Hospital input to drive continuous quality improvement – launched 2016</a:t>
            </a:r>
          </a:p>
          <a:p>
            <a:r>
              <a:rPr lang="en-US" sz="1600" dirty="0"/>
              <a:t>Associate empowerment</a:t>
            </a:r>
          </a:p>
          <a:p>
            <a:pPr lvl="1"/>
            <a:r>
              <a:rPr lang="en-US" sz="1400" dirty="0"/>
              <a:t>Stop the line</a:t>
            </a:r>
          </a:p>
          <a:p>
            <a:pPr lvl="1"/>
            <a:r>
              <a:rPr lang="en-US" sz="1400" dirty="0"/>
              <a:t>CUS communication guide </a:t>
            </a:r>
          </a:p>
          <a:p>
            <a:r>
              <a:rPr lang="en-US" sz="1600" dirty="0"/>
              <a:t>Hospital tools </a:t>
            </a:r>
          </a:p>
          <a:p>
            <a:pPr lvl="1"/>
            <a:r>
              <a:rPr lang="en-US" sz="1400" dirty="0"/>
              <a:t>Local vs. central issues</a:t>
            </a:r>
          </a:p>
          <a:p>
            <a:pPr lvl="1"/>
            <a:r>
              <a:rPr lang="en-US" sz="1400" dirty="0"/>
              <a:t>Quality Toolkit</a:t>
            </a:r>
          </a:p>
          <a:p>
            <a:r>
              <a:rPr lang="en-US" sz="1600" dirty="0"/>
              <a:t>Central team support tools</a:t>
            </a:r>
          </a:p>
          <a:p>
            <a:pPr lvl="1"/>
            <a:r>
              <a:rPr lang="en-US" sz="1400" dirty="0"/>
              <a:t>Root cause analysis (RCA)</a:t>
            </a:r>
          </a:p>
          <a:p>
            <a:pPr lvl="1"/>
            <a:r>
              <a:rPr lang="en-US" sz="1400" dirty="0"/>
              <a:t>Failure Mode and Effects Analysis (FMEA)</a:t>
            </a:r>
          </a:p>
          <a:p>
            <a:pPr lvl="1"/>
            <a:r>
              <a:rPr lang="en-US" sz="1400" dirty="0"/>
              <a:t>Fault Tree Analysis</a:t>
            </a:r>
          </a:p>
          <a:p>
            <a:r>
              <a:rPr lang="en-US" sz="1800" dirty="0"/>
              <a:t>Domains of Quality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0CEFB4-667F-45AA-B542-E85A18B323A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3B2DE-D84E-46B1-AD55-20F86E1B51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97B108-5682-4F0D-8E08-E2BF4E6E7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05" y="2109874"/>
            <a:ext cx="2359028" cy="2222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6069C8-5AB6-4525-B1EE-6E926A18C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66" y="4053306"/>
            <a:ext cx="3639287" cy="1897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DA1480-76CA-4F61-B2FF-5742E3162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8574" y="2122886"/>
            <a:ext cx="1803452" cy="1864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70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979E0-0429-4675-A829-EC184A385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94" y="1512651"/>
            <a:ext cx="5472282" cy="763824"/>
          </a:xfrm>
        </p:spPr>
        <p:txBody>
          <a:bodyPr>
            <a:normAutofit/>
          </a:bodyPr>
          <a:lstStyle/>
          <a:p>
            <a:r>
              <a:rPr lang="en-US" dirty="0"/>
              <a:t>Clinical Learning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E5050-38CF-433A-BE7F-2C5156AEF1B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5294" y="2276475"/>
            <a:ext cx="5472282" cy="3584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Decentralized exploration of adverse events</a:t>
            </a:r>
          </a:p>
          <a:p>
            <a:pPr lvl="1"/>
            <a:r>
              <a:rPr lang="en-US" dirty="0"/>
              <a:t>High-level RCA performed by local medical leadership</a:t>
            </a:r>
          </a:p>
          <a:p>
            <a:pPr lvl="1"/>
            <a:r>
              <a:rPr lang="en-US" dirty="0"/>
              <a:t>Investigator being closer to the event increases accuracy of identified root causes</a:t>
            </a:r>
          </a:p>
          <a:p>
            <a:r>
              <a:rPr lang="en-US" dirty="0"/>
              <a:t>Categorization of sentinel event type </a:t>
            </a:r>
          </a:p>
          <a:p>
            <a:pPr lvl="1"/>
            <a:r>
              <a:rPr lang="en-US" dirty="0"/>
              <a:t>Allows for exclusion of non-anesthesia-associated mortality cases (e.g. unrelated trauma, medical record documentation errors)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F90407-4C51-44B7-B926-03A91E49946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72200" y="1512651"/>
            <a:ext cx="5520446" cy="763824"/>
          </a:xfrm>
        </p:spPr>
        <p:txBody>
          <a:bodyPr/>
          <a:lstStyle/>
          <a:p>
            <a:r>
              <a:rPr lang="en-US" dirty="0"/>
              <a:t>Associate Support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1FAD84-F392-4CF9-9ED4-FB8D0962145A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72200" y="2276475"/>
            <a:ext cx="5520446" cy="3584440"/>
          </a:xfrm>
        </p:spPr>
        <p:txBody>
          <a:bodyPr/>
          <a:lstStyle/>
          <a:p>
            <a:r>
              <a:rPr lang="en-US" dirty="0"/>
              <a:t>Recognizes risk of associate mental/emotional impact of adverse events (second victim)</a:t>
            </a:r>
          </a:p>
          <a:p>
            <a:r>
              <a:rPr lang="en-US" dirty="0"/>
              <a:t>Prioritizes psychological safety over clinical learning</a:t>
            </a:r>
          </a:p>
          <a:p>
            <a:r>
              <a:rPr lang="en-US" dirty="0"/>
              <a:t>Facilitates open, team wide discussion of events to support Culture of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D4CBE-8C42-49ED-BFB4-6A9B3D4923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A8002-617C-4494-A105-563DE029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Learning and Support Process (CLASP) - 2019</a:t>
            </a:r>
          </a:p>
        </p:txBody>
      </p:sp>
    </p:spTree>
    <p:extLst>
      <p:ext uri="{BB962C8B-B14F-4D97-AF65-F5344CB8AC3E}">
        <p14:creationId xmlns:p14="http://schemas.microsoft.com/office/powerpoint/2010/main" val="208814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9993C6-A39B-4795-91DE-55B28716B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Barriers/gaps in providing standard of care</a:t>
            </a:r>
          </a:p>
          <a:p>
            <a:r>
              <a:rPr lang="en-US" dirty="0"/>
              <a:t>Sharing best practices – local &amp; practice-level</a:t>
            </a:r>
          </a:p>
          <a:p>
            <a:r>
              <a:rPr lang="en-US" dirty="0"/>
              <a:t>Dashboard – to support veterinary leaders and their hospital teams</a:t>
            </a:r>
          </a:p>
          <a:p>
            <a:r>
              <a:rPr lang="en-US" dirty="0"/>
              <a:t>Data analyses to identify other opportunities to reduce risk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C9733F-D59B-41C8-8296-C235017E8A1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Feline risk </a:t>
            </a:r>
          </a:p>
          <a:p>
            <a:pPr lvl="1"/>
            <a:r>
              <a:rPr lang="en-US" dirty="0"/>
              <a:t>Risk factors for feline mortality </a:t>
            </a:r>
          </a:p>
          <a:p>
            <a:pPr lvl="1"/>
            <a:r>
              <a:rPr lang="en-US" dirty="0"/>
              <a:t>Using AI to predict feline risk in real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0EBEE-26BD-4E18-845B-357D2C958F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98F7C3-AA68-418F-96C6-D872377C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48570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52D055-5E6C-4855-93D4-01FDF2BC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99B83E-D283-415A-8F6C-286224372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C7A2C-52E6-4FC1-A1D6-4D35546D65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0809049" y="6343993"/>
            <a:ext cx="8835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05F9BC-BBC4-4CC0-8CC5-425D4A54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Overview: Banfield</a:t>
            </a:r>
            <a:r>
              <a:rPr lang="en-US" baseline="30000"/>
              <a:t>®</a:t>
            </a:r>
            <a:r>
              <a:rPr lang="en-US"/>
              <a:t> Pet Hospital: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FAA11-810C-4270-BE11-4073F755B6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CC769-06C5-44F7-9DB4-A54FE3CB5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92" y="2057400"/>
            <a:ext cx="4261197" cy="3811588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/>
              <a:t>Founded: 1955, Portland OR (USA)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/>
              <a:t>&gt; 1,000 veterinary hospitals  in 44 states, DC, PR, UNAM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/>
              <a:t>&gt; 3,600 veterinarians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/>
              <a:t>Preventive care focus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/>
              <a:t>Over 2.8M dogs and 0.6M cats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/>
              <a:t>&gt; 9M visits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4B103-3554-489D-B471-6546C6E2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6760902" y="482404"/>
            <a:ext cx="4283301" cy="56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9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720B-0B64-46BE-BCB3-1C000AB3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Overview: </a:t>
            </a:r>
            <a:r>
              <a:rPr lang="en-US" err="1"/>
              <a:t>PetWare</a:t>
            </a:r>
            <a:r>
              <a:rPr lang="en-US" baseline="30000"/>
              <a:t>®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D8C4-27CF-444B-BE55-56AC5B0D3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07880C-FC55-4CCC-8DF3-65C1C99A4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Since mid-1990’s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&gt;20M dogs and cats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Pet Health trends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State of Pet Health</a:t>
            </a:r>
            <a:r>
              <a:rPr lang="en-US" baseline="30000" dirty="0"/>
              <a:t>®</a:t>
            </a:r>
            <a:r>
              <a:rPr lang="en-US" dirty="0"/>
              <a:t> Reports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Epidemiologic research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ID risk factors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Medical quality, patient outcome improvement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dirty="0"/>
              <a:t>Veterinary Emerging Topics (VET)</a:t>
            </a:r>
            <a:r>
              <a:rPr lang="en-US" baseline="30000" dirty="0">
                <a:solidFill>
                  <a:schemeClr val="tx1"/>
                </a:solidFill>
              </a:rPr>
              <a:t>™</a:t>
            </a:r>
            <a:r>
              <a:rPr lang="en-US" dirty="0"/>
              <a:t> Report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Anesthesia safety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7404F7-140A-438B-8273-7013DB01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54" y="3436939"/>
            <a:ext cx="4617754" cy="2432049"/>
          </a:xfrm>
          <a:prstGeom prst="rect">
            <a:avLst/>
          </a:prstGeom>
        </p:spPr>
      </p:pic>
      <p:pic>
        <p:nvPicPr>
          <p:cNvPr id="17" name="Picture 16" descr="Graphical user interface, application, email, website&#10;&#10;Description automatically generated">
            <a:extLst>
              <a:ext uri="{FF2B5EF4-FFF2-40B4-BE49-F238E27FC236}">
                <a16:creationId xmlns:a16="http://schemas.microsoft.com/office/drawing/2014/main" id="{E3381236-5CF0-4FFC-8911-CAD57982A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672" y="1275798"/>
            <a:ext cx="5104984" cy="268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7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2750-AB04-4197-B70A-887E7209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Anesthesia-related mortality rate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16391-96DE-4543-9C50-D86B801898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F1820-7F41-43D6-9ACB-4904D51EA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2017: Banfield study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Dogs: 0.05%, Cats: 0.11%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RF: ASA score , age, type of procedure (elective vs non), </a:t>
            </a:r>
            <a:r>
              <a:rPr lang="en-US" dirty="0" err="1"/>
              <a:t>Hct</a:t>
            </a:r>
            <a:r>
              <a:rPr lang="en-US" dirty="0"/>
              <a:t> outside of reference range, BCS</a:t>
            </a:r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Chasing zero….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At/lower than reported elsewhere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Anesthesia = riskiest service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&gt;1M anesthetic procedures</a:t>
            </a:r>
          </a:p>
          <a:p>
            <a:pPr marL="228600" indent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35832-86A2-44C7-97A9-BD495C86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600" y="1195173"/>
            <a:ext cx="2676999" cy="2233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286CD5-DD25-4093-9FEA-74AC52C02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26092"/>
              </p:ext>
            </p:extLst>
          </p:nvPr>
        </p:nvGraphicFramePr>
        <p:xfrm>
          <a:off x="5851072" y="3934224"/>
          <a:ext cx="5138057" cy="202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165">
                <a:tc rowSpan="2">
                  <a:txBody>
                    <a:bodyPr/>
                    <a:lstStyle/>
                    <a:p>
                      <a:endParaRPr lang="en-US" sz="1600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Anesthetic</a:t>
                      </a:r>
                      <a:r>
                        <a:rPr lang="en-US" sz="1600" baseline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 Mortality</a:t>
                      </a:r>
                      <a:endParaRPr lang="en-US" sz="1600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Arial"/>
                        </a:rPr>
                        <a:t>Canine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  <a:sym typeface="Arial"/>
                        </a:rPr>
                        <a:t>Feline</a:t>
                      </a:r>
                      <a:endParaRPr lang="en-US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91758"/>
                  </a:ext>
                </a:extLst>
              </a:tr>
              <a:tr h="33982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Matthews et al.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0.05%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2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Dyson et al. (1998)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82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Brodbelt et al. 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0.17%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0.24%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23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Levy et al.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0.009%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25657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B8B8DFC-9B78-43B4-B558-262B2B117BC8}"/>
              </a:ext>
            </a:extLst>
          </p:cNvPr>
          <p:cNvSpPr/>
          <p:nvPr/>
        </p:nvSpPr>
        <p:spPr>
          <a:xfrm>
            <a:off x="5617029" y="4493623"/>
            <a:ext cx="5551714" cy="49638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81A8-0146-41E3-9169-DBF524B6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Anesthesia &amp; Analgesia for the Veterinary Practitioner: Canine and Feline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7841F-BEE2-4176-906F-55180DD53C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337C3-2AEE-487D-AC21-9EDAAC4EB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91" y="2217420"/>
            <a:ext cx="4246733" cy="3811588"/>
          </a:xfrm>
        </p:spPr>
        <p:txBody>
          <a:bodyPr>
            <a:normAutofit fontScale="92500"/>
          </a:bodyPr>
          <a:lstStyle/>
          <a:p>
            <a:r>
              <a:rPr lang="en-US" dirty="0"/>
              <a:t>Medical quality standards and protocols developed based on fundamentals of quality and medical best practices</a:t>
            </a:r>
          </a:p>
          <a:p>
            <a:r>
              <a:rPr lang="en-US" dirty="0"/>
              <a:t>Job aids: </a:t>
            </a:r>
          </a:p>
          <a:p>
            <a:r>
              <a:rPr lang="en-US" dirty="0"/>
              <a:t>	- equipment checklist</a:t>
            </a:r>
          </a:p>
          <a:p>
            <a:r>
              <a:rPr lang="en-US" dirty="0"/>
              <a:t>	- pre-anesthetic clinical pathology evaluation </a:t>
            </a:r>
          </a:p>
          <a:p>
            <a:r>
              <a:rPr lang="en-US" dirty="0"/>
              <a:t>Anesthesia dosing calculator</a:t>
            </a:r>
          </a:p>
          <a:p>
            <a:endParaRPr lang="en-US" dirty="0"/>
          </a:p>
          <a:p>
            <a:r>
              <a:rPr lang="en-US" dirty="0"/>
              <a:t>Freely available on </a:t>
            </a:r>
            <a:r>
              <a:rPr lang="en-US" dirty="0">
                <a:hlinkClick r:id="rId3"/>
              </a:rPr>
              <a:t>Vet.Banfield.com/Exchange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03F3B-430C-435F-A8F4-33DBDB4A7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7308">
            <a:off x="5798728" y="1283125"/>
            <a:ext cx="2396672" cy="3602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165104-8E44-4CAE-8983-59998F67D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7124">
            <a:off x="9120612" y="1243203"/>
            <a:ext cx="2396673" cy="365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75578B-E0F4-47AF-B2F5-985ED408B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978" y="2057400"/>
            <a:ext cx="2396672" cy="36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0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C9A3-413C-4D3E-B113-C1515078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Embedding and sustaining change</a:t>
            </a:r>
          </a:p>
        </p:txBody>
      </p:sp>
      <p:pic>
        <p:nvPicPr>
          <p:cNvPr id="7" name="Picture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17083B5-30D1-4A9B-B312-7D9DC912661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5643" r="5643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9502D-03E1-4CE6-8B25-80E02237A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52F5A-9B60-4D46-9A0F-CF51009C0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Clinical Essentials and Best Practices: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Created clear expectations for hospital teams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Launched P11 2017</a:t>
            </a:r>
          </a:p>
          <a:p>
            <a:r>
              <a:rPr lang="en-US" dirty="0"/>
              <a:t>Adoption and accountability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700" dirty="0"/>
              <a:t>Provided 6 months for teams to build compliance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700" dirty="0"/>
              <a:t>Annual technical audit program launched P4 2018</a:t>
            </a:r>
          </a:p>
          <a:p>
            <a:r>
              <a:rPr lang="en-US" dirty="0"/>
              <a:t>Change management through anesthesia-related Periodic Focus Areas and hospital checklist – launched P10 2018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C59683A-6DF4-435B-BC75-CF9D96B595E4}"/>
              </a:ext>
            </a:extLst>
          </p:cNvPr>
          <p:cNvSpPr/>
          <p:nvPr/>
        </p:nvSpPr>
        <p:spPr>
          <a:xfrm>
            <a:off x="6695762" y="1533832"/>
            <a:ext cx="127819" cy="3932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E7CA348-FFAE-4C2D-A272-D40F99948D9E}"/>
              </a:ext>
            </a:extLst>
          </p:cNvPr>
          <p:cNvSpPr/>
          <p:nvPr/>
        </p:nvSpPr>
        <p:spPr>
          <a:xfrm>
            <a:off x="640080" y="2183130"/>
            <a:ext cx="182880" cy="18288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5199C01-85C7-4D34-A211-87937D61175F}"/>
              </a:ext>
            </a:extLst>
          </p:cNvPr>
          <p:cNvSpPr/>
          <p:nvPr/>
        </p:nvSpPr>
        <p:spPr>
          <a:xfrm>
            <a:off x="6668231" y="1255354"/>
            <a:ext cx="182880" cy="18288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6D3A3A5-560C-4150-8D3A-0CEA4B184A7C}"/>
              </a:ext>
            </a:extLst>
          </p:cNvPr>
          <p:cNvSpPr/>
          <p:nvPr/>
        </p:nvSpPr>
        <p:spPr>
          <a:xfrm>
            <a:off x="7968302" y="1613842"/>
            <a:ext cx="127819" cy="393291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10C6D2B-7791-40C6-AF97-EE9BB6F23187}"/>
              </a:ext>
            </a:extLst>
          </p:cNvPr>
          <p:cNvSpPr/>
          <p:nvPr/>
        </p:nvSpPr>
        <p:spPr>
          <a:xfrm>
            <a:off x="7940771" y="1335364"/>
            <a:ext cx="182880" cy="18288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E06D46C3-EB38-45A3-BC5A-BC3157B909D7}"/>
              </a:ext>
            </a:extLst>
          </p:cNvPr>
          <p:cNvSpPr/>
          <p:nvPr/>
        </p:nvSpPr>
        <p:spPr>
          <a:xfrm>
            <a:off x="640080" y="4686303"/>
            <a:ext cx="182880" cy="18288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A8E7-311A-45C3-B0D4-04EF59D7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Change Management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312EE-7D5B-47DD-996A-1EFFD6226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762679-32BF-42EA-A20F-144CEEEDC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62" y="871442"/>
            <a:ext cx="3954798" cy="5115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A7EA0-2713-413B-9172-7B9B0D0B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"/>
          <a:stretch/>
        </p:blipFill>
        <p:spPr>
          <a:xfrm>
            <a:off x="7907579" y="871442"/>
            <a:ext cx="3954798" cy="51151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35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55E6-690A-4D11-A445-585FF678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anesthesia-associated mortality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2CFAB-2EFB-4DA3-86BD-05D8A7A69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A4FBC-3AED-4036-9F55-1CBAE4697C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5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FAA11-810C-4270-BE11-4073F755B6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171BE9D-EDDD-4C27-A740-97C80951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59" y="647524"/>
            <a:ext cx="10939242" cy="619302"/>
          </a:xfrm>
        </p:spPr>
        <p:txBody>
          <a:bodyPr/>
          <a:lstStyle/>
          <a:p>
            <a:r>
              <a:rPr lang="en-US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Banfield’s EMR and Reporting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91EB577-2858-489F-B625-2599E1806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719586"/>
              </p:ext>
            </p:extLst>
          </p:nvPr>
        </p:nvGraphicFramePr>
        <p:xfrm>
          <a:off x="503048" y="1233183"/>
          <a:ext cx="11206064" cy="124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EA986D9-4FED-4925-84DD-E4871DEF0812}"/>
              </a:ext>
            </a:extLst>
          </p:cNvPr>
          <p:cNvSpPr/>
          <p:nvPr/>
        </p:nvSpPr>
        <p:spPr>
          <a:xfrm>
            <a:off x="8573100" y="2483141"/>
            <a:ext cx="1741343" cy="2217471"/>
          </a:xfrm>
          <a:prstGeom prst="wedgeRectCallout">
            <a:avLst>
              <a:gd name="adj1" fmla="val -77946"/>
              <a:gd name="adj2" fmla="val -2836"/>
            </a:avLst>
          </a:prstGeom>
          <a:noFill/>
          <a:ln w="19050" cap="flat" cmpd="sng" algn="ctr">
            <a:solidFill>
              <a:srgbClr val="77777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phic 7" descr="Hospital outline">
            <a:extLst>
              <a:ext uri="{FF2B5EF4-FFF2-40B4-BE49-F238E27FC236}">
                <a16:creationId xmlns:a16="http://schemas.microsoft.com/office/drawing/2014/main" id="{C0221636-0C17-4112-90FA-5D09F0D0B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92817" y="3255714"/>
            <a:ext cx="683208" cy="683208"/>
          </a:xfrm>
          <a:prstGeom prst="rect">
            <a:avLst/>
          </a:prstGeom>
        </p:spPr>
      </p:pic>
      <p:pic>
        <p:nvPicPr>
          <p:cNvPr id="9" name="Graphic 8" descr="Hospital outline">
            <a:extLst>
              <a:ext uri="{FF2B5EF4-FFF2-40B4-BE49-F238E27FC236}">
                <a16:creationId xmlns:a16="http://schemas.microsoft.com/office/drawing/2014/main" id="{F155FD27-D3E6-4D4C-9026-5883C14992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963" y="2535976"/>
            <a:ext cx="683208" cy="683208"/>
          </a:xfrm>
          <a:prstGeom prst="rect">
            <a:avLst/>
          </a:prstGeom>
        </p:spPr>
      </p:pic>
      <p:pic>
        <p:nvPicPr>
          <p:cNvPr id="10" name="Graphic 9" descr="Hospital outline">
            <a:extLst>
              <a:ext uri="{FF2B5EF4-FFF2-40B4-BE49-F238E27FC236}">
                <a16:creationId xmlns:a16="http://schemas.microsoft.com/office/drawing/2014/main" id="{7C71B298-F569-475B-8697-C0704054A5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9518" y="4653974"/>
            <a:ext cx="683208" cy="683208"/>
          </a:xfrm>
          <a:prstGeom prst="rect">
            <a:avLst/>
          </a:prstGeom>
        </p:spPr>
      </p:pic>
      <p:pic>
        <p:nvPicPr>
          <p:cNvPr id="11" name="Graphic 10" descr="Modern architecture with solid fill">
            <a:extLst>
              <a:ext uri="{FF2B5EF4-FFF2-40B4-BE49-F238E27FC236}">
                <a16:creationId xmlns:a16="http://schemas.microsoft.com/office/drawing/2014/main" id="{87C76424-3237-49EF-8946-E912775236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15730" y="2931953"/>
            <a:ext cx="1479890" cy="1479890"/>
          </a:xfrm>
          <a:prstGeom prst="rect">
            <a:avLst/>
          </a:prstGeom>
        </p:spPr>
      </p:pic>
      <p:pic>
        <p:nvPicPr>
          <p:cNvPr id="12" name="Graphic 11" descr="Document outline">
            <a:extLst>
              <a:ext uri="{FF2B5EF4-FFF2-40B4-BE49-F238E27FC236}">
                <a16:creationId xmlns:a16="http://schemas.microsoft.com/office/drawing/2014/main" id="{1337C297-93CE-4AA9-8A79-EE3ECE9BDD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88050" y="3967356"/>
            <a:ext cx="520684" cy="520684"/>
          </a:xfrm>
          <a:prstGeom prst="rect">
            <a:avLst/>
          </a:prstGeom>
        </p:spPr>
      </p:pic>
      <p:pic>
        <p:nvPicPr>
          <p:cNvPr id="13" name="Graphic 12" descr="Ambulance outline">
            <a:extLst>
              <a:ext uri="{FF2B5EF4-FFF2-40B4-BE49-F238E27FC236}">
                <a16:creationId xmlns:a16="http://schemas.microsoft.com/office/drawing/2014/main" id="{85476CCE-811E-4CFD-AEC6-B87BFB032A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65020" y="4070238"/>
            <a:ext cx="683208" cy="683208"/>
          </a:xfrm>
          <a:prstGeom prst="rect">
            <a:avLst/>
          </a:prstGeom>
        </p:spPr>
      </p:pic>
      <p:pic>
        <p:nvPicPr>
          <p:cNvPr id="14" name="Graphic 13" descr="Document outline">
            <a:extLst>
              <a:ext uri="{FF2B5EF4-FFF2-40B4-BE49-F238E27FC236}">
                <a16:creationId xmlns:a16="http://schemas.microsoft.com/office/drawing/2014/main" id="{FDF510B3-BA34-4CE4-9004-3C34FCCB6E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20107" y="4533199"/>
            <a:ext cx="374581" cy="374581"/>
          </a:xfrm>
          <a:prstGeom prst="rect">
            <a:avLst/>
          </a:prstGeom>
        </p:spPr>
      </p:pic>
      <p:pic>
        <p:nvPicPr>
          <p:cNvPr id="16" name="Graphic 15" descr="Document outline">
            <a:extLst>
              <a:ext uri="{FF2B5EF4-FFF2-40B4-BE49-F238E27FC236}">
                <a16:creationId xmlns:a16="http://schemas.microsoft.com/office/drawing/2014/main" id="{F4AC79DC-95CF-49E2-9EDE-28C6CD208B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89643" y="2672180"/>
            <a:ext cx="439888" cy="43988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29CB2B-D9A8-4F23-892A-E6CB86CA0B9F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2576025" y="3597318"/>
            <a:ext cx="2239705" cy="74580"/>
          </a:xfrm>
          <a:prstGeom prst="straightConnector1">
            <a:avLst/>
          </a:prstGeom>
          <a:noFill/>
          <a:ln w="19050" cap="flat" cmpd="sng" algn="ctr">
            <a:solidFill>
              <a:srgbClr val="002677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C835B2-CBE5-4DCC-9A27-BA2547409F06}"/>
              </a:ext>
            </a:extLst>
          </p:cNvPr>
          <p:cNvCxnSpPr>
            <a:cxnSpLocks/>
            <a:stCxn id="24" idx="3"/>
            <a:endCxn id="11" idx="1"/>
          </p:cNvCxnSpPr>
          <p:nvPr/>
        </p:nvCxnSpPr>
        <p:spPr>
          <a:xfrm>
            <a:off x="2633426" y="2504568"/>
            <a:ext cx="2182304" cy="1167330"/>
          </a:xfrm>
          <a:prstGeom prst="straightConnector1">
            <a:avLst/>
          </a:prstGeom>
          <a:noFill/>
          <a:ln w="19050" cap="flat" cmpd="sng" algn="ctr">
            <a:solidFill>
              <a:srgbClr val="002677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173988-4176-4DBC-A289-E627CEAA9182}"/>
              </a:ext>
            </a:extLst>
          </p:cNvPr>
          <p:cNvCxnSpPr>
            <a:cxnSpLocks/>
            <a:stCxn id="23" idx="3"/>
            <a:endCxn id="11" idx="1"/>
          </p:cNvCxnSpPr>
          <p:nvPr/>
        </p:nvCxnSpPr>
        <p:spPr>
          <a:xfrm flipV="1">
            <a:off x="1356085" y="3671898"/>
            <a:ext cx="3459645" cy="492848"/>
          </a:xfrm>
          <a:prstGeom prst="straightConnector1">
            <a:avLst/>
          </a:prstGeom>
          <a:noFill/>
          <a:ln w="19050" cap="flat" cmpd="sng" algn="ctr">
            <a:solidFill>
              <a:srgbClr val="002677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4A8E0E-39D6-412D-B413-E61AAFB259FF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2202726" y="3671898"/>
            <a:ext cx="2613004" cy="1323680"/>
          </a:xfrm>
          <a:prstGeom prst="straightConnector1">
            <a:avLst/>
          </a:prstGeom>
          <a:noFill/>
          <a:ln w="19050" cap="flat" cmpd="sng" algn="ctr">
            <a:solidFill>
              <a:srgbClr val="002677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0A63B0-270D-4BBA-9224-9F73EC5C56E8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2748228" y="3671898"/>
            <a:ext cx="2067502" cy="739944"/>
          </a:xfrm>
          <a:prstGeom prst="straightConnector1">
            <a:avLst/>
          </a:prstGeom>
          <a:noFill/>
          <a:ln w="19050" cap="flat" cmpd="sng" algn="ctr">
            <a:solidFill>
              <a:srgbClr val="002677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692133-03D9-4B2D-8B90-595A2EA1188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1439171" y="2877580"/>
            <a:ext cx="3376559" cy="794318"/>
          </a:xfrm>
          <a:prstGeom prst="straightConnector1">
            <a:avLst/>
          </a:prstGeom>
          <a:noFill/>
          <a:ln w="19050" cap="flat" cmpd="sng" algn="ctr">
            <a:solidFill>
              <a:srgbClr val="002677"/>
            </a:solidFill>
            <a:prstDash val="sysDot"/>
            <a:miter lim="800000"/>
            <a:tailEnd type="triangle"/>
          </a:ln>
          <a:effectLst/>
        </p:spPr>
      </p:cxnSp>
      <p:pic>
        <p:nvPicPr>
          <p:cNvPr id="23" name="Graphic 22" descr="Hospital outline">
            <a:extLst>
              <a:ext uri="{FF2B5EF4-FFF2-40B4-BE49-F238E27FC236}">
                <a16:creationId xmlns:a16="http://schemas.microsoft.com/office/drawing/2014/main" id="{AAA5631D-1AD2-475E-B8A5-889191399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877" y="3823142"/>
            <a:ext cx="683208" cy="683208"/>
          </a:xfrm>
          <a:prstGeom prst="rect">
            <a:avLst/>
          </a:prstGeom>
        </p:spPr>
      </p:pic>
      <p:pic>
        <p:nvPicPr>
          <p:cNvPr id="24" name="Graphic 23" descr="Hospital outline">
            <a:extLst>
              <a:ext uri="{FF2B5EF4-FFF2-40B4-BE49-F238E27FC236}">
                <a16:creationId xmlns:a16="http://schemas.microsoft.com/office/drawing/2014/main" id="{49476765-5B11-4687-B1CE-CDE261D8C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0218" y="2162964"/>
            <a:ext cx="683208" cy="68320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BCBB37-5928-42B9-AF0C-A2D7A1AE8143}"/>
              </a:ext>
            </a:extLst>
          </p:cNvPr>
          <p:cNvCxnSpPr>
            <a:cxnSpLocks/>
            <a:stCxn id="10" idx="1"/>
            <a:endCxn id="23" idx="2"/>
          </p:cNvCxnSpPr>
          <p:nvPr/>
        </p:nvCxnSpPr>
        <p:spPr>
          <a:xfrm flipH="1" flipV="1">
            <a:off x="1014481" y="4506350"/>
            <a:ext cx="505037" cy="489228"/>
          </a:xfrm>
          <a:prstGeom prst="straightConnector1">
            <a:avLst/>
          </a:prstGeom>
          <a:noFill/>
          <a:ln w="19050" cap="flat" cmpd="sng" algn="ctr">
            <a:solidFill>
              <a:srgbClr val="87D1E6"/>
            </a:solidFill>
            <a:prstDash val="sysDot"/>
            <a:miter lim="800000"/>
            <a:headEnd type="triangle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AB3B32-FBAC-44AD-981F-BD85417095EE}"/>
              </a:ext>
            </a:extLst>
          </p:cNvPr>
          <p:cNvCxnSpPr>
            <a:cxnSpLocks/>
            <a:stCxn id="23" idx="0"/>
            <a:endCxn id="9" idx="2"/>
          </p:cNvCxnSpPr>
          <p:nvPr/>
        </p:nvCxnSpPr>
        <p:spPr>
          <a:xfrm flipV="1">
            <a:off x="1014481" y="3219184"/>
            <a:ext cx="83086" cy="603958"/>
          </a:xfrm>
          <a:prstGeom prst="straightConnector1">
            <a:avLst/>
          </a:prstGeom>
          <a:noFill/>
          <a:ln w="19050" cap="flat" cmpd="sng" algn="ctr">
            <a:solidFill>
              <a:srgbClr val="87D1E6"/>
            </a:solidFill>
            <a:prstDash val="sysDot"/>
            <a:miter lim="800000"/>
            <a:headEnd type="triangle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0A57B4-02B9-4C9A-AD52-CFAD41B565FE}"/>
              </a:ext>
            </a:extLst>
          </p:cNvPr>
          <p:cNvCxnSpPr>
            <a:cxnSpLocks/>
            <a:stCxn id="8" idx="0"/>
            <a:endCxn id="24" idx="2"/>
          </p:cNvCxnSpPr>
          <p:nvPr/>
        </p:nvCxnSpPr>
        <p:spPr>
          <a:xfrm flipV="1">
            <a:off x="2234421" y="2846172"/>
            <a:ext cx="57401" cy="409542"/>
          </a:xfrm>
          <a:prstGeom prst="straightConnector1">
            <a:avLst/>
          </a:prstGeom>
          <a:noFill/>
          <a:ln w="19050" cap="flat" cmpd="sng" algn="ctr">
            <a:solidFill>
              <a:srgbClr val="87D1E6"/>
            </a:solidFill>
            <a:prstDash val="sysDot"/>
            <a:miter lim="800000"/>
            <a:headEnd type="triangle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7BAE2CB-ABE7-4058-9981-A958E97BB5DC}"/>
              </a:ext>
            </a:extLst>
          </p:cNvPr>
          <p:cNvCxnSpPr>
            <a:cxnSpLocks/>
            <a:stCxn id="13" idx="1"/>
            <a:endCxn id="23" idx="3"/>
          </p:cNvCxnSpPr>
          <p:nvPr/>
        </p:nvCxnSpPr>
        <p:spPr>
          <a:xfrm flipH="1" flipV="1">
            <a:off x="1356085" y="4164746"/>
            <a:ext cx="708935" cy="247096"/>
          </a:xfrm>
          <a:prstGeom prst="straightConnector1">
            <a:avLst/>
          </a:prstGeom>
          <a:noFill/>
          <a:ln w="19050" cap="flat" cmpd="sng" algn="ctr">
            <a:solidFill>
              <a:srgbClr val="87D1E6"/>
            </a:solidFill>
            <a:prstDash val="sysDot"/>
            <a:miter lim="800000"/>
            <a:headEnd type="triangle"/>
            <a:tailEnd type="triangle"/>
          </a:ln>
          <a:effectLst/>
        </p:spPr>
      </p:cxnSp>
      <p:pic>
        <p:nvPicPr>
          <p:cNvPr id="29" name="Graphic 28" descr="Research">
            <a:extLst>
              <a:ext uri="{FF2B5EF4-FFF2-40B4-BE49-F238E27FC236}">
                <a16:creationId xmlns:a16="http://schemas.microsoft.com/office/drawing/2014/main" id="{45093F1A-6418-4101-8BC9-48DC62CE1B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31929" y="3196358"/>
            <a:ext cx="876500" cy="876500"/>
          </a:xfrm>
          <a:prstGeom prst="rect">
            <a:avLst/>
          </a:prstGeom>
        </p:spPr>
      </p:pic>
      <p:pic>
        <p:nvPicPr>
          <p:cNvPr id="30" name="Graphic 29" descr="Downward trend">
            <a:extLst>
              <a:ext uri="{FF2B5EF4-FFF2-40B4-BE49-F238E27FC236}">
                <a16:creationId xmlns:a16="http://schemas.microsoft.com/office/drawing/2014/main" id="{FAAEF004-1B1A-4669-84CE-D36F03371F4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76814" y="3862137"/>
            <a:ext cx="875005" cy="783723"/>
          </a:xfrm>
          <a:prstGeom prst="rect">
            <a:avLst/>
          </a:prstGeom>
        </p:spPr>
      </p:pic>
      <p:pic>
        <p:nvPicPr>
          <p:cNvPr id="31" name="Graphic 30" descr="Statistics">
            <a:extLst>
              <a:ext uri="{FF2B5EF4-FFF2-40B4-BE49-F238E27FC236}">
                <a16:creationId xmlns:a16="http://schemas.microsoft.com/office/drawing/2014/main" id="{22FE24B0-D0E6-4DEB-A887-3BA72FF074A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40904" y="3137727"/>
            <a:ext cx="707175" cy="707175"/>
          </a:xfrm>
          <a:prstGeom prst="rect">
            <a:avLst/>
          </a:prstGeom>
        </p:spPr>
      </p:pic>
      <p:pic>
        <p:nvPicPr>
          <p:cNvPr id="32" name="Graphic 31" descr="Database">
            <a:extLst>
              <a:ext uri="{FF2B5EF4-FFF2-40B4-BE49-F238E27FC236}">
                <a16:creationId xmlns:a16="http://schemas.microsoft.com/office/drawing/2014/main" id="{85839C04-943E-41DA-8800-B72831E4B8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1891" y="3029861"/>
            <a:ext cx="640057" cy="640057"/>
          </a:xfrm>
          <a:prstGeom prst="rect">
            <a:avLst/>
          </a:prstGeom>
        </p:spPr>
      </p:pic>
      <p:pic>
        <p:nvPicPr>
          <p:cNvPr id="33" name="Graphic 32" descr="Database">
            <a:extLst>
              <a:ext uri="{FF2B5EF4-FFF2-40B4-BE49-F238E27FC236}">
                <a16:creationId xmlns:a16="http://schemas.microsoft.com/office/drawing/2014/main" id="{7BC9F768-C4B0-4106-9053-31C986F95C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1892" y="3665605"/>
            <a:ext cx="640057" cy="640057"/>
          </a:xfrm>
          <a:prstGeom prst="rect">
            <a:avLst/>
          </a:prstGeom>
        </p:spPr>
      </p:pic>
      <p:pic>
        <p:nvPicPr>
          <p:cNvPr id="34" name="Graphic 33" descr="Pie chart">
            <a:extLst>
              <a:ext uri="{FF2B5EF4-FFF2-40B4-BE49-F238E27FC236}">
                <a16:creationId xmlns:a16="http://schemas.microsoft.com/office/drawing/2014/main" id="{A765E877-50D8-4A95-B6D4-10D218935AF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698834" y="3110419"/>
            <a:ext cx="664100" cy="664100"/>
          </a:xfrm>
          <a:prstGeom prst="rect">
            <a:avLst/>
          </a:prstGeom>
        </p:spPr>
      </p:pic>
      <p:pic>
        <p:nvPicPr>
          <p:cNvPr id="35" name="Graphic 34" descr="Table">
            <a:extLst>
              <a:ext uri="{FF2B5EF4-FFF2-40B4-BE49-F238E27FC236}">
                <a16:creationId xmlns:a16="http://schemas.microsoft.com/office/drawing/2014/main" id="{4025A07D-0869-4814-AE55-BD96FDEC94C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79003" y="3882406"/>
            <a:ext cx="835441" cy="835441"/>
          </a:xfrm>
          <a:prstGeom prst="rect">
            <a:avLst/>
          </a:prstGeom>
        </p:spPr>
      </p:pic>
      <p:sp>
        <p:nvSpPr>
          <p:cNvPr id="36" name="Right Brace 35">
            <a:extLst>
              <a:ext uri="{FF2B5EF4-FFF2-40B4-BE49-F238E27FC236}">
                <a16:creationId xmlns:a16="http://schemas.microsoft.com/office/drawing/2014/main" id="{19077604-88EA-407B-844A-6CEEBD745882}"/>
              </a:ext>
            </a:extLst>
          </p:cNvPr>
          <p:cNvSpPr/>
          <p:nvPr/>
        </p:nvSpPr>
        <p:spPr>
          <a:xfrm>
            <a:off x="6779519" y="2884158"/>
            <a:ext cx="286046" cy="1628770"/>
          </a:xfrm>
          <a:prstGeom prst="rightBrace">
            <a:avLst>
              <a:gd name="adj1" fmla="val 41499"/>
              <a:gd name="adj2" fmla="val 46719"/>
            </a:avLst>
          </a:prstGeom>
          <a:noFill/>
          <a:ln w="19050" cap="flat" cmpd="sng" algn="ctr">
            <a:solidFill>
              <a:srgbClr val="00267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777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7" name="Graphic 36" descr="Document outline">
            <a:extLst>
              <a:ext uri="{FF2B5EF4-FFF2-40B4-BE49-F238E27FC236}">
                <a16:creationId xmlns:a16="http://schemas.microsoft.com/office/drawing/2014/main" id="{76523850-013C-4B9F-A438-FE84C4D0E5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44629" y="4026211"/>
            <a:ext cx="262277" cy="262277"/>
          </a:xfrm>
          <a:prstGeom prst="rect">
            <a:avLst/>
          </a:prstGeom>
        </p:spPr>
      </p:pic>
      <p:pic>
        <p:nvPicPr>
          <p:cNvPr id="38" name="Graphic 37" descr="Document outline">
            <a:extLst>
              <a:ext uri="{FF2B5EF4-FFF2-40B4-BE49-F238E27FC236}">
                <a16:creationId xmlns:a16="http://schemas.microsoft.com/office/drawing/2014/main" id="{09458A9E-DBCA-403C-9618-0BB291E0BE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6456" y="3330294"/>
            <a:ext cx="317330" cy="317330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684D744B-685F-4B41-AFBA-9FC81F55A1C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43" y="2544733"/>
            <a:ext cx="1339455" cy="3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0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VI Color Palette 2020">
      <a:dk1>
        <a:srgbClr val="000000"/>
      </a:dk1>
      <a:lt1>
        <a:srgbClr val="FFFFFF"/>
      </a:lt1>
      <a:dk2>
        <a:srgbClr val="2E3292"/>
      </a:dk2>
      <a:lt2>
        <a:srgbClr val="E6E6E6"/>
      </a:lt2>
      <a:accent1>
        <a:srgbClr val="BBB8DA"/>
      </a:accent1>
      <a:accent2>
        <a:srgbClr val="2B90D1"/>
      </a:accent2>
      <a:accent3>
        <a:srgbClr val="A5A5A5"/>
      </a:accent3>
      <a:accent4>
        <a:srgbClr val="FFA007"/>
      </a:accent4>
      <a:accent5>
        <a:srgbClr val="D56097"/>
      </a:accent5>
      <a:accent6>
        <a:srgbClr val="4DBFF0"/>
      </a:accent6>
      <a:hlink>
        <a:srgbClr val="2B90D1"/>
      </a:hlink>
      <a:folHlink>
        <a:srgbClr val="4DB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754</Words>
  <Application>Microsoft Office PowerPoint</Application>
  <PresentationFormat>Widescreen</PresentationFormat>
  <Paragraphs>149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Lato</vt:lpstr>
      <vt:lpstr>Arial</vt:lpstr>
      <vt:lpstr>Wingdings</vt:lpstr>
      <vt:lpstr>Wingdings,Sans-Serif</vt:lpstr>
      <vt:lpstr>Calibri</vt:lpstr>
      <vt:lpstr>Office Theme</vt:lpstr>
      <vt:lpstr>Data-driven Approach to Improving Anesthesia Safety in Veterinary Medicine</vt:lpstr>
      <vt:lpstr>Overview: Banfield® Pet Hospital: </vt:lpstr>
      <vt:lpstr>Overview: PetWare®</vt:lpstr>
      <vt:lpstr>Anesthesia-related mortality rate </vt:lpstr>
      <vt:lpstr>Anesthesia &amp; Analgesia for the Veterinary Practitioner: Canine and Feline</vt:lpstr>
      <vt:lpstr>Embedding and sustaining change</vt:lpstr>
      <vt:lpstr>Example Change Management Tools</vt:lpstr>
      <vt:lpstr>Monitoring anesthesia-associated mortality</vt:lpstr>
      <vt:lpstr>Banfield’s EMR and Reporting</vt:lpstr>
      <vt:lpstr>Anesthesia-Associated Mortality Rate (AAMR)</vt:lpstr>
      <vt:lpstr>AAMR – Continuous Improvement</vt:lpstr>
      <vt:lpstr>Systems thinking to support hospital teams</vt:lpstr>
      <vt:lpstr>Systems thinking in adverse events</vt:lpstr>
      <vt:lpstr>Clinical Learning and Support Process (CLASP) - 2019</vt:lpstr>
      <vt:lpstr>Continuous Improvement and Next Steps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 Saito, VMD</dc:creator>
  <cp:lastModifiedBy>Emi Saito, VMD</cp:lastModifiedBy>
  <cp:revision>23</cp:revision>
  <dcterms:modified xsi:type="dcterms:W3CDTF">2021-08-20T22:40:19Z</dcterms:modified>
</cp:coreProperties>
</file>